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9" r:id="rId4"/>
    <p:sldId id="278" r:id="rId5"/>
    <p:sldId id="282" r:id="rId6"/>
    <p:sldId id="271" r:id="rId7"/>
    <p:sldId id="273" r:id="rId8"/>
    <p:sldId id="272" r:id="rId9"/>
    <p:sldId id="268" r:id="rId10"/>
    <p:sldId id="277" r:id="rId11"/>
    <p:sldId id="276" r:id="rId12"/>
    <p:sldId id="279" r:id="rId13"/>
    <p:sldId id="274" r:id="rId14"/>
    <p:sldId id="275" r:id="rId15"/>
    <p:sldId id="280" r:id="rId16"/>
    <p:sldId id="281" r:id="rId17"/>
    <p:sldId id="267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8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1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7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3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0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2036B-06FE-4ACF-9941-104E5A18504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D5D2-10FA-4AD0-B12F-72F19A0C7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235" y="600501"/>
            <a:ext cx="98473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Интегрированный урок по биологии</a:t>
            </a:r>
          </a:p>
          <a:p>
            <a:r>
              <a:rPr lang="ru-RU" sz="4400" b="1" i="1" dirty="0">
                <a:solidFill>
                  <a:srgbClr val="002060"/>
                </a:solidFill>
                <a:cs typeface="Aharoni" panose="02010803020104030203" pitchFamily="2" charset="-79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                и химии в 11 классе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74208" y="3220872"/>
            <a:ext cx="8339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ЧУДО ФОТОСИНТЕЗА</a:t>
            </a:r>
            <a:endParaRPr lang="ru-RU" sz="60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50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megabook.ru/stream/mediapreview?Key=%d0%a5%d0%bb%d0%be%d1%80%d0%be%d1%84%d0%b8%d0%bb%d0%bb&amp;Width=654&amp;Height=65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34" y="1037230"/>
            <a:ext cx="6632812" cy="541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38233" y="354842"/>
            <a:ext cx="6040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                            Строение хлорофилла</a:t>
            </a:r>
            <a:endParaRPr lang="ru-RU" sz="28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03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1-tub-ru.yandex.net/i?id=edb0a95d0acdbc1052e84e9109dd42bf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-1"/>
            <a:ext cx="978130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34964"/>
              </p:ext>
            </p:extLst>
          </p:nvPr>
        </p:nvGraphicFramePr>
        <p:xfrm>
          <a:off x="512619" y="387926"/>
          <a:ext cx="11000509" cy="5929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3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7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Параметры сравнения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Световая фаза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Темновая</a:t>
                      </a:r>
                      <a:r>
                        <a:rPr lang="ru-RU" sz="2400" dirty="0">
                          <a:effectLst/>
                        </a:rPr>
                        <a:t> фаза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60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Место реакции в хлоропластах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гранах хлоропласта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Условия реакции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солнечный свет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Исходные вещества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Продукты реакции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Молекулярный кислород, АТФ,  НАДФ-Н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Источник энергии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Энергия Солнца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7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rezentacii.info/wp-content/uploads/2015/11/QfL0fhGBHgcKaVr0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143302"/>
            <a:ext cx="8760856" cy="65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462904" y="3047999"/>
            <a:ext cx="1090296" cy="600165"/>
            <a:chOff x="0" y="0"/>
            <a:chExt cx="3305175" cy="1085850"/>
          </a:xfrm>
        </p:grpSpPr>
        <p:sp>
          <p:nvSpPr>
            <p:cNvPr id="4" name="Стрелка вправо 3"/>
            <p:cNvSpPr/>
            <p:nvPr/>
          </p:nvSpPr>
          <p:spPr>
            <a:xfrm>
              <a:off x="0" y="0"/>
              <a:ext cx="3305175" cy="323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5" name="Выгнутая вверх стрелка 4"/>
            <p:cNvSpPr/>
            <p:nvPr/>
          </p:nvSpPr>
          <p:spPr>
            <a:xfrm>
              <a:off x="295275" y="219075"/>
              <a:ext cx="2705100" cy="8667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" y="3048000"/>
            <a:ext cx="540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 + С</a:t>
            </a:r>
            <a:r>
              <a:rPr lang="ru-RU" sz="2400" b="1" dirty="0" smtClean="0">
                <a:solidFill>
                  <a:srgbClr val="002060"/>
                </a:solidFill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</a:rPr>
              <a:t> –сахар  + 2П* Н+Н +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0509" y="2923308"/>
            <a:ext cx="322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6</a:t>
            </a:r>
            <a:r>
              <a:rPr lang="ru-RU" sz="3600" b="1" dirty="0" smtClean="0">
                <a:solidFill>
                  <a:srgbClr val="002060"/>
                </a:solidFill>
              </a:rPr>
              <a:t>  +  2П+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1164" y="4350327"/>
            <a:ext cx="100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2А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4350327"/>
            <a:ext cx="209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2Б + 2Ф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59933"/>
              </p:ext>
            </p:extLst>
          </p:nvPr>
        </p:nvGraphicFramePr>
        <p:xfrm>
          <a:off x="512619" y="387926"/>
          <a:ext cx="11000509" cy="6225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3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7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Параметры сравнения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Световая фаза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Темновая</a:t>
                      </a:r>
                      <a:r>
                        <a:rPr lang="ru-RU" sz="2400" dirty="0">
                          <a:effectLst/>
                        </a:rPr>
                        <a:t> фаза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60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Место реакции в хлоропластах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гранах хлоропласта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в строме хлоропласта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Условия реакции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солнечный свет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наличие света необязательно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Исходные вещества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углекислый газ, АТФ,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НАДФ-Н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Продукты реакции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Молекулярный кислород, АТФ,  НАДФ-Н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Углевод, АДФ, НАДФ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Источник энергии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Энергия Солнца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Энергия АТФ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8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292" y="526473"/>
            <a:ext cx="109061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« Когда-то, где-то на Землю упал луч Солнца, но он упал не на бесплодную почву, он упал на зеленую былинку пшеничного ростка, или, лучше сказать, на хлорофилловое зерно. Ударяясь о него, он потух, перестал быть светом, но не исчез. В той или другой форме он вошел в состав хлеба, который послужил нам пищей. Он преобразился в наши мускулы, в наши нервные клетки. Этот луч Солнца согревает нас. Он приводит нас в движение. Быть может, в эту минуту он играет в нашем мозгу».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                                                          К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  <a:r>
              <a:rPr lang="ru-RU" sz="3600" b="1" dirty="0" err="1" smtClean="0">
                <a:solidFill>
                  <a:srgbClr val="002060"/>
                </a:solidFill>
              </a:rPr>
              <a:t>А.Тимирязев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907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kipmu.ru/wp-content/uploads/grafikskorosti-1024x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168987"/>
            <a:ext cx="10016836" cy="62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0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417" y="609600"/>
            <a:ext cx="8866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2"/>
                </a:solidFill>
              </a:rPr>
              <a:t>Фотосинтез идет на свету круглый год.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И он людям дает пищу и кислород.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Очень важный процесс - фотосинтез, друзья,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Без него на Земле обойтись нам нельзя.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Фрукты, овощи, хлеб, уголь, сено, дрова –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Фотосинтез всему этому голова.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Воздух чист будет, свеж, как легко им дышать!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И озоновый слой будет нас защищать.</a:t>
            </a:r>
          </a:p>
        </p:txBody>
      </p:sp>
    </p:spTree>
    <p:extLst>
      <p:ext uri="{BB962C8B-B14F-4D97-AF65-F5344CB8AC3E}">
        <p14:creationId xmlns:p14="http://schemas.microsoft.com/office/powerpoint/2010/main" val="187207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bigpo.ru/potrb/%D0%A3%D0%B3%D0%BB%D0%B5%D0%B2%D0%BE%D0%B4%D1%8B.+26b/203711_html_e3baad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182790"/>
            <a:ext cx="8783782" cy="63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627" y="464024"/>
            <a:ext cx="8973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cs typeface="Aharoni" panose="02010803020104030203" pitchFamily="2" charset="-79"/>
              </a:rPr>
              <a:t>«Хлорофилл – это Прометей, </a:t>
            </a:r>
            <a:endParaRPr lang="ru-RU" sz="4800" b="1" i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r>
              <a:rPr lang="ru-RU" sz="4800" b="1" i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который </a:t>
            </a:r>
            <a:r>
              <a:rPr lang="ru-RU" sz="4800" b="1" i="1" dirty="0">
                <a:solidFill>
                  <a:srgbClr val="002060"/>
                </a:solidFill>
                <a:cs typeface="Aharoni" panose="02010803020104030203" pitchFamily="2" charset="-79"/>
              </a:rPr>
              <a:t>выкрал огонь с небес </a:t>
            </a:r>
            <a:endParaRPr lang="ru-RU" sz="4800" b="1" i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r>
              <a:rPr lang="ru-RU" sz="4800" b="1" i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и </a:t>
            </a:r>
            <a:r>
              <a:rPr lang="ru-RU" sz="4800" b="1" i="1" dirty="0">
                <a:solidFill>
                  <a:srgbClr val="002060"/>
                </a:solidFill>
                <a:cs typeface="Aharoni" panose="02010803020104030203" pitchFamily="2" charset="-79"/>
              </a:rPr>
              <a:t>подарил людям».</a:t>
            </a:r>
          </a:p>
          <a:p>
            <a:r>
              <a:rPr lang="ru-RU" sz="4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                           К. А. Тимирязев</a:t>
            </a:r>
            <a:r>
              <a:rPr lang="ru-RU" sz="4800" b="1" dirty="0">
                <a:solidFill>
                  <a:srgbClr val="002060"/>
                </a:solidFill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8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487" y="1995055"/>
            <a:ext cx="87666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3600" b="1" dirty="0">
                <a:solidFill>
                  <a:srgbClr val="002060"/>
                </a:solidFill>
              </a:rPr>
              <a:t>Рассмотреть условия, при которых происходит фотосинтез (приспособления комнатных растений для фотосинтеза, строение листа, строение хлорофилла)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3600" b="1" dirty="0">
                <a:solidFill>
                  <a:srgbClr val="002060"/>
                </a:solidFill>
              </a:rPr>
              <a:t>Рассмотреть механизм фотосинтеза.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3600" b="1" dirty="0">
                <a:solidFill>
                  <a:srgbClr val="002060"/>
                </a:solidFill>
              </a:rPr>
              <a:t>Выяснить значение фотосинтеза для жизни на Земле.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5055" y="769257"/>
            <a:ext cx="378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Задачи урока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4726" y="775855"/>
            <a:ext cx="2327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ГДЕ?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5854" y="2341418"/>
            <a:ext cx="2590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КАК?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2182" y="4253345"/>
            <a:ext cx="3336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ЗАЧЕМ?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4907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ppt4web.ru/images/581/22476/640/img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3425588"/>
            <a:ext cx="5086081" cy="331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fs00.infourok.ru/images/doc/236/128534/4/img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136478"/>
            <a:ext cx="4653887" cy="312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slide.ru/images/22/28735/960/img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81" y="136478"/>
            <a:ext cx="5062904" cy="304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up/datas/250030/00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3425589"/>
            <a:ext cx="4653887" cy="3316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2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910" y="423081"/>
            <a:ext cx="107656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Aharoni" panose="02010803020104030203" pitchFamily="2" charset="-79"/>
              </a:rPr>
              <a:t>Из предложенных приспособлений выберите те, которые обеспечивают </a:t>
            </a:r>
            <a:endParaRPr lang="ru-RU" sz="2400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оптимальное </a:t>
            </a:r>
            <a:r>
              <a:rPr lang="ru-RU" sz="2400" b="1" dirty="0">
                <a:solidFill>
                  <a:srgbClr val="002060"/>
                </a:solidFill>
                <a:cs typeface="Aharoni" panose="02010803020104030203" pitchFamily="2" charset="-79"/>
              </a:rPr>
              <a:t>протекание </a:t>
            </a:r>
            <a:r>
              <a:rPr lang="ru-RU" sz="2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фотосинтеза</a:t>
            </a:r>
          </a:p>
          <a:p>
            <a:endParaRPr lang="ru-RU" sz="2400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1.множество </a:t>
            </a:r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листьев с плоской поверхностью;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2.листовая пластинка видоизменяется в усики и колючки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3.стержневая корневая система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4.черешок для поворачивания листьев к свету;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5.корневое давление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6.мозаичное расположение листьев;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7.испарение воды листьями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8.воздушные корни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9.прозрачные, неокрашенные клетки кожицы листа для проникновения света;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10.сосудисто-проводящие пучки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11.деревянистый стебель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12.устьица, обеспечивающие газообмен;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13.наличие хромопластов и лейкопластов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14.наличие видоизменённых побегов</a:t>
            </a:r>
          </a:p>
          <a:p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15.особые пластиды хлоропласты, содержащие зеленый пигмент хлорофилл, </a:t>
            </a:r>
            <a:endParaRPr lang="ru-RU" sz="2000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способный </a:t>
            </a:r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улавливать солнечный свет.</a:t>
            </a:r>
          </a:p>
        </p:txBody>
      </p:sp>
    </p:spTree>
    <p:extLst>
      <p:ext uri="{BB962C8B-B14F-4D97-AF65-F5344CB8AC3E}">
        <p14:creationId xmlns:p14="http://schemas.microsoft.com/office/powerpoint/2010/main" val="39159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311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aksenova-mich.narod.ru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46" y="22312"/>
            <a:ext cx="6697829" cy="66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0aa7c7cb4b9987ee83ee1e9cb7e185b8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cat.convdocs.org/pars_docs/refs/55/54909/54909_html_m57ae065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" y="1510844"/>
            <a:ext cx="6728347" cy="4494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60812" y="504967"/>
            <a:ext cx="495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Подпишите части хлоропласта</a:t>
            </a:r>
            <a:endParaRPr lang="ru-RU" sz="28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4633" y="1364776"/>
            <a:ext cx="4483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1.Наружняя мембрана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2.Внутренняя мембрана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3.Строма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4. Граны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5.Тилакоиды стромы</a:t>
            </a:r>
            <a:endParaRPr lang="ru-RU" sz="28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70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447</Words>
  <Application>Microsoft Office PowerPoint</Application>
  <PresentationFormat>Широкоэкранный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RePack by Diakov</cp:lastModifiedBy>
  <cp:revision>33</cp:revision>
  <dcterms:created xsi:type="dcterms:W3CDTF">2017-03-11T16:13:35Z</dcterms:created>
  <dcterms:modified xsi:type="dcterms:W3CDTF">2022-10-17T18:07:13Z</dcterms:modified>
</cp:coreProperties>
</file>